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erriweather" panose="00000500000000000000" pitchFamily="2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07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452" y="755333"/>
            <a:ext cx="7633097" cy="1180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Agency — Marketing &amp; Analytics Blueprint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755452" y="2183368"/>
            <a:ext cx="7633097" cy="56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Practical, analytics-first marketing for Instagram, Facebook, and TikTok — creative that measures up.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55452" y="2997279"/>
            <a:ext cx="236089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Index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55452" y="3539966"/>
            <a:ext cx="7633097" cy="3010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— Executive summary &amp; Vision</a:t>
            </a:r>
            <a:endParaRPr lang="en-US" sz="145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— Mission &amp; Positioning</a:t>
            </a:r>
            <a:endParaRPr lang="en-US" sz="145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— USPs &amp; Content Criteria</a:t>
            </a:r>
            <a:endParaRPr lang="en-US" sz="145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— Channels &amp; Content DNA</a:t>
            </a:r>
            <a:endParaRPr lang="en-US" sz="145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— Audience Detection &amp; Analytics Mindset</a:t>
            </a:r>
            <a:endParaRPr lang="en-US" sz="145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— Service Packages &amp; Delivery Flow</a:t>
            </a:r>
            <a:endParaRPr lang="en-US" sz="145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— Org (3 people) &amp; Roles</a:t>
            </a:r>
            <a:endParaRPr lang="en-US" sz="145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— KPIs, Risks &amp; Mitigations</a:t>
            </a:r>
            <a:endParaRPr lang="en-US" sz="1450" dirty="0"/>
          </a:p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— Taglines &amp; Launch Checklist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55452" y="6735842"/>
            <a:ext cx="7633097" cy="738426"/>
          </a:xfrm>
          <a:prstGeom prst="roundRect">
            <a:avLst>
              <a:gd name="adj" fmla="val 10743"/>
            </a:avLst>
          </a:prstGeom>
          <a:solidFill>
            <a:srgbClr val="001D4D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85" y="7012305"/>
            <a:ext cx="235982" cy="18883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69100" y="6948130"/>
            <a:ext cx="6830616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“We build creative that’s built to be measured.”</a:t>
            </a:r>
            <a:endParaRPr lang="en-US" sz="1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831" y="799386"/>
            <a:ext cx="9279136" cy="580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Taglines, Launch Checklist &amp; Cheat‑Sheet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42831" y="1443395"/>
            <a:ext cx="232136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Tagline Options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42831" y="1972985"/>
            <a:ext cx="13144738" cy="940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“Create. Measure. Grow.” — meaning: concise loop from idea to scale.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“Signals Over Guesswork” — meaning: prioritize data-driven creative choices.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“Platform-First Growth” — meaning: native formats + measured lift.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42831" y="3093244"/>
            <a:ext cx="1314473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Recommended: “Create. Measure. Grow.” — direct, memorable, and reflects our iterative promise.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42831" y="3609023"/>
            <a:ext cx="307907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Launch Checklist (6 bullets)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742831" y="4138613"/>
            <a:ext cx="13144738" cy="193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Confirm single objective per campaign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2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Define 1–2 primary signals and tracking methods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3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Prepare 3–6 creative variants across platforms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4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Schedule phased publishing and small-cohort tests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5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Run editorial fit QA before publish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6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Collect first-cycle results and set next-test plan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42831" y="6711315"/>
            <a:ext cx="13144738" cy="718780"/>
          </a:xfrm>
          <a:prstGeom prst="roundRect">
            <a:avLst>
              <a:gd name="adj" fmla="val 10852"/>
            </a:avLst>
          </a:prstGeom>
          <a:solidFill>
            <a:srgbClr val="001D4D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49" y="6978848"/>
            <a:ext cx="232053" cy="18561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346121" y="6917293"/>
            <a:ext cx="12355830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Close with a call to action — pick one package and run a 4-week signal sprint.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995958"/>
            <a:ext cx="7416403" cy="1349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Executive Summary &amp; Vision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350198" y="2669500"/>
            <a:ext cx="7416403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deliver creative-first campaigns for Instagram, Facebook, and TikTok that are designed around measurable audience signals. Analytics are embedded from concept to iteration so every creative decision is testable and optimizable.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350198" y="4375428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350198" y="5036582"/>
            <a:ext cx="7416403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Make platform-native creativity predictable, scalable, and business-driving.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350198" y="5970508"/>
            <a:ext cx="7416403" cy="1263015"/>
          </a:xfrm>
          <a:prstGeom prst="roundRect">
            <a:avLst>
              <a:gd name="adj" fmla="val 7182"/>
            </a:avLst>
          </a:prstGeom>
          <a:solidFill>
            <a:srgbClr val="001D4D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059" y="6295192"/>
            <a:ext cx="269915" cy="215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051834" y="6240304"/>
            <a:ext cx="6498907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Elevator pitch — “Creative that launches fast, tests smarter, and grows with data.”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39848"/>
            <a:ext cx="5732264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Mission &amp; Positioning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63798" y="2401014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Mission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63798" y="3062168"/>
            <a:ext cx="12902803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serve growth-minded brands seeking platform-native attention. We deliver creative concepts, channel-tailored execution, and analytics-first measurement. We drive repeatable reach, conversion, and learning. We promise clear decisions and honest, fast iterations.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63798" y="4422577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Positioning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863798" y="5083731"/>
            <a:ext cx="1290280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High-impact creative + rigorous measurement for short-cycle growth — because creative without signals is guesswork.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863798" y="5672138"/>
            <a:ext cx="12902803" cy="917496"/>
          </a:xfrm>
          <a:prstGeom prst="roundRect">
            <a:avLst>
              <a:gd name="adj" fmla="val 9887"/>
            </a:avLst>
          </a:prstGeom>
          <a:solidFill>
            <a:srgbClr val="001D4D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59" y="5996821"/>
            <a:ext cx="269915" cy="21586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565434" y="5941933"/>
            <a:ext cx="1198530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Emphasize how measurement reduces risk and accelerates creative ROI.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6587" y="1170503"/>
            <a:ext cx="4630460" cy="422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USPs &amp; Core Content Criteria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6026587" y="1719263"/>
            <a:ext cx="8063627" cy="722352"/>
          </a:xfrm>
          <a:prstGeom prst="roundRect">
            <a:avLst>
              <a:gd name="adj" fmla="val 78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169223" y="1861899"/>
            <a:ext cx="1907262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Analytics-First Creative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6169223" y="2123480"/>
            <a:ext cx="7778353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Concepts designed with measurable hypotheses and signal points.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6026587" y="2526030"/>
            <a:ext cx="8063627" cy="722352"/>
          </a:xfrm>
          <a:prstGeom prst="roundRect">
            <a:avLst>
              <a:gd name="adj" fmla="val 78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169223" y="2668667"/>
            <a:ext cx="1750814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Algorithm Awareness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169223" y="2930247"/>
            <a:ext cx="7778353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Creative optimized for platform discovery mechanics, not just aesthetics.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6026587" y="3332798"/>
            <a:ext cx="8063627" cy="722352"/>
          </a:xfrm>
          <a:prstGeom prst="roundRect">
            <a:avLst>
              <a:gd name="adj" fmla="val 78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169223" y="3475434"/>
            <a:ext cx="1688187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Audience Detection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6169223" y="3737015"/>
            <a:ext cx="7778353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Signal-driven targeting that surfaces real engaged cohorts.</a:t>
            </a:r>
            <a:endParaRPr lang="en-US" sz="1050" dirty="0"/>
          </a:p>
        </p:txBody>
      </p:sp>
      <p:sp>
        <p:nvSpPr>
          <p:cNvPr id="13" name="Shape 10"/>
          <p:cNvSpPr/>
          <p:nvPr/>
        </p:nvSpPr>
        <p:spPr>
          <a:xfrm>
            <a:off x="6026587" y="4139565"/>
            <a:ext cx="8063627" cy="722352"/>
          </a:xfrm>
          <a:prstGeom prst="roundRect">
            <a:avLst>
              <a:gd name="adj" fmla="val 78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169223" y="4282202"/>
            <a:ext cx="2192060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Awareness-to-Action Value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6169223" y="4543782"/>
            <a:ext cx="7778353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 that creates attention and clear next-step behaviors.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6026587" y="4988600"/>
            <a:ext cx="1688187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 Criteria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6026587" y="5326261"/>
            <a:ext cx="8063627" cy="1200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Hypothesis-led: every piece has a testable idea</a:t>
            </a:r>
            <a:endParaRPr lang="en-US" sz="105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Platform-native formats &amp; pacing</a:t>
            </a:r>
            <a:endParaRPr lang="en-US" sz="105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Strong opening second / thumb-stopping hook</a:t>
            </a:r>
            <a:endParaRPr lang="en-US" sz="105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Clear single objective per creative asset</a:t>
            </a:r>
            <a:endParaRPr lang="en-US" sz="105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Data-friendly assets: trackable CTAs &amp; micro-conversions</a:t>
            </a:r>
            <a:endParaRPr lang="en-US" sz="105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Rapid-iterate-ready edits and variations</a:t>
            </a:r>
            <a:endParaRPr lang="en-US" sz="1050" dirty="0"/>
          </a:p>
        </p:txBody>
      </p:sp>
      <p:sp>
        <p:nvSpPr>
          <p:cNvPr id="18" name="Shape 15"/>
          <p:cNvSpPr/>
          <p:nvPr/>
        </p:nvSpPr>
        <p:spPr>
          <a:xfrm>
            <a:off x="6026587" y="6621899"/>
            <a:ext cx="8063627" cy="437078"/>
          </a:xfrm>
          <a:prstGeom prst="roundRect">
            <a:avLst>
              <a:gd name="adj" fmla="val 12979"/>
            </a:avLst>
          </a:prstGeom>
          <a:solidFill>
            <a:srgbClr val="001D4D"/>
          </a:solidFill>
          <a:ln/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603" y="6801922"/>
            <a:ext cx="168712" cy="135017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6465332" y="6740009"/>
            <a:ext cx="748986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Call out one example hypothesis: “Short hook + value reveal increases watch-through by X%.”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71563"/>
            <a:ext cx="6461046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Channels &amp; Content DNA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63798" y="2178248"/>
            <a:ext cx="1290280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Overall style: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Dark-cinematic, energetic, bold hooks, clear next action.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766655"/>
            <a:ext cx="1195030" cy="14937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28743" y="2766655"/>
            <a:ext cx="265604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Instagram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2328743" y="3233499"/>
            <a:ext cx="2656046" cy="2764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Style: Polished visual storytelling with quick micro-narratives. Posting approach: 3–4 polished posts + Stories/Reels cadence focused on discovery and saved content.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766655"/>
            <a:ext cx="1195030" cy="14937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19649" y="2766655"/>
            <a:ext cx="265604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Facebook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6719649" y="3233499"/>
            <a:ext cx="2656046" cy="2764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Style: Context-rich posts that invite sharing and comments. Posting approach: Community-forward posts + short videos that drive discussion and link clicks.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610" y="2766655"/>
            <a:ext cx="1195030" cy="149375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110555" y="2766655"/>
            <a:ext cx="265604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TikTok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11110555" y="3233499"/>
            <a:ext cx="2656046" cy="2418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Style: Raw-feeling, attention-first short videos. Posting approach: Frequent experiment-led clips focused on trends, hooks, and rapid learnings.</a:t>
            </a:r>
            <a:endParaRPr lang="en-US" sz="1700" dirty="0"/>
          </a:p>
        </p:txBody>
      </p:sp>
      <p:sp>
        <p:nvSpPr>
          <p:cNvPr id="13" name="Shape 8"/>
          <p:cNvSpPr/>
          <p:nvPr/>
        </p:nvSpPr>
        <p:spPr>
          <a:xfrm>
            <a:off x="863798" y="6240542"/>
            <a:ext cx="12902803" cy="917496"/>
          </a:xfrm>
          <a:prstGeom prst="roundRect">
            <a:avLst>
              <a:gd name="adj" fmla="val 9887"/>
            </a:avLst>
          </a:prstGeom>
          <a:solidFill>
            <a:srgbClr val="001D4D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659" y="6565225"/>
            <a:ext cx="269915" cy="2158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65434" y="6510338"/>
            <a:ext cx="1198530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Align creative tone across platforms but adapt format and pacing per channel.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9002" y="1476256"/>
            <a:ext cx="7106722" cy="460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Audience Detection &amp; Analytics Mindset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589002" y="2086928"/>
            <a:ext cx="7965996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Approach:</a:t>
            </a: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Hypothesis → Test → Pattern detection → Refine.</a:t>
            </a:r>
            <a:endParaRPr lang="en-US" sz="1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002" y="2397919"/>
            <a:ext cx="368141" cy="3681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9002" y="2891552"/>
            <a:ext cx="184070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Signals to Read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589002" y="3181707"/>
            <a:ext cx="7965996" cy="396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Engagement patterns (watch time, reactions), content affinity (shares/saves), behavioral cues (CTA follow-through).</a:t>
            </a:r>
            <a:endParaRPr lang="en-US" sz="11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002" y="3778687"/>
            <a:ext cx="368141" cy="3681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9002" y="4272320"/>
            <a:ext cx="184070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Analytics Actions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589002" y="4562475"/>
            <a:ext cx="7965996" cy="396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Signal selection: pick 1–2 primary metrics per test. Cohort compare: group by creative variant and audience slice. Iterate: push winning mechanics and re-test with variations.</a:t>
            </a:r>
            <a:endParaRPr lang="en-US" sz="11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9002" y="5159454"/>
            <a:ext cx="368141" cy="3681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89002" y="5653088"/>
            <a:ext cx="184070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Mindset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589002" y="5943243"/>
            <a:ext cx="7965996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Prioritize directional learning over absolute certainty; small wins compound into scalable strategies.</a:t>
            </a:r>
            <a:endParaRPr lang="en-US" sz="1150" dirty="0"/>
          </a:p>
        </p:txBody>
      </p:sp>
      <p:sp>
        <p:nvSpPr>
          <p:cNvPr id="14" name="Shape 8"/>
          <p:cNvSpPr/>
          <p:nvPr/>
        </p:nvSpPr>
        <p:spPr>
          <a:xfrm>
            <a:off x="589002" y="6254234"/>
            <a:ext cx="7965996" cy="499110"/>
          </a:xfrm>
          <a:prstGeom prst="roundRect">
            <a:avLst>
              <a:gd name="adj" fmla="val 12392"/>
            </a:avLst>
          </a:prstGeom>
          <a:solidFill>
            <a:srgbClr val="001D4D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163" y="6461760"/>
            <a:ext cx="184071" cy="14716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67395" y="6391394"/>
            <a:ext cx="7340441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Stress that signals must be observable in-platform and tied to clear decisions.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5820" y="617815"/>
            <a:ext cx="8484156" cy="660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Service Packages &amp; Delivery Flow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845820" y="2009894"/>
            <a:ext cx="4174808" cy="2221587"/>
          </a:xfrm>
          <a:prstGeom prst="roundRect">
            <a:avLst>
              <a:gd name="adj" fmla="val 4939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45820" y="1987034"/>
            <a:ext cx="4174808" cy="91440"/>
          </a:xfrm>
          <a:prstGeom prst="roundRect">
            <a:avLst>
              <a:gd name="adj" fmla="val 97134"/>
            </a:avLst>
          </a:prstGeom>
          <a:solidFill>
            <a:srgbClr val="609DFF"/>
          </a:solidFill>
          <a:ln/>
        </p:spPr>
      </p:sp>
      <p:sp>
        <p:nvSpPr>
          <p:cNvPr id="5" name="Shape 3"/>
          <p:cNvSpPr/>
          <p:nvPr/>
        </p:nvSpPr>
        <p:spPr>
          <a:xfrm>
            <a:off x="2616041" y="1692712"/>
            <a:ext cx="634365" cy="634365"/>
          </a:xfrm>
          <a:prstGeom prst="roundRect">
            <a:avLst>
              <a:gd name="adj" fmla="val 144144"/>
            </a:avLst>
          </a:prstGeom>
          <a:solidFill>
            <a:srgbClr val="609DFF"/>
          </a:solidFill>
          <a:ln/>
        </p:spPr>
      </p:sp>
      <p:sp>
        <p:nvSpPr>
          <p:cNvPr id="6" name="Text 4"/>
          <p:cNvSpPr/>
          <p:nvPr/>
        </p:nvSpPr>
        <p:spPr>
          <a:xfrm>
            <a:off x="1080135" y="2538532"/>
            <a:ext cx="300108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Starter Growth Package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080135" y="2993112"/>
            <a:ext cx="3706177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Fast concept + 3 platform-ready assets, basic signal tracking, one iterative cycle.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227677" y="2009894"/>
            <a:ext cx="4174927" cy="2221587"/>
          </a:xfrm>
          <a:prstGeom prst="roundRect">
            <a:avLst>
              <a:gd name="adj" fmla="val 4939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5227677" y="1987034"/>
            <a:ext cx="4174927" cy="91440"/>
          </a:xfrm>
          <a:prstGeom prst="roundRect">
            <a:avLst>
              <a:gd name="adj" fmla="val 97134"/>
            </a:avLst>
          </a:prstGeom>
          <a:solidFill>
            <a:srgbClr val="609DFF"/>
          </a:solidFill>
          <a:ln/>
        </p:spPr>
      </p:sp>
      <p:sp>
        <p:nvSpPr>
          <p:cNvPr id="10" name="Shape 8"/>
          <p:cNvSpPr/>
          <p:nvPr/>
        </p:nvSpPr>
        <p:spPr>
          <a:xfrm>
            <a:off x="6997898" y="1692712"/>
            <a:ext cx="634365" cy="634365"/>
          </a:xfrm>
          <a:prstGeom prst="roundRect">
            <a:avLst>
              <a:gd name="adj" fmla="val 144144"/>
            </a:avLst>
          </a:prstGeom>
          <a:solidFill>
            <a:srgbClr val="609DFF"/>
          </a:solidFill>
          <a:ln/>
        </p:spPr>
      </p:sp>
      <p:sp>
        <p:nvSpPr>
          <p:cNvPr id="11" name="Text 9"/>
          <p:cNvSpPr/>
          <p:nvPr/>
        </p:nvSpPr>
        <p:spPr>
          <a:xfrm>
            <a:off x="5461992" y="2538532"/>
            <a:ext cx="2734747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Creative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5461992" y="2993112"/>
            <a:ext cx="3706297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3–6 asset variations, cohort testing, creative optimization for best-performing hooks.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9609653" y="2009894"/>
            <a:ext cx="4174808" cy="2221587"/>
          </a:xfrm>
          <a:prstGeom prst="roundRect">
            <a:avLst>
              <a:gd name="adj" fmla="val 4939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9609653" y="1987034"/>
            <a:ext cx="4174808" cy="91440"/>
          </a:xfrm>
          <a:prstGeom prst="roundRect">
            <a:avLst>
              <a:gd name="adj" fmla="val 97134"/>
            </a:avLst>
          </a:prstGeom>
          <a:solidFill>
            <a:srgbClr val="609DFF"/>
          </a:solidFill>
          <a:ln/>
        </p:spPr>
      </p:sp>
      <p:sp>
        <p:nvSpPr>
          <p:cNvPr id="15" name="Shape 13"/>
          <p:cNvSpPr/>
          <p:nvPr/>
        </p:nvSpPr>
        <p:spPr>
          <a:xfrm>
            <a:off x="11379875" y="1692712"/>
            <a:ext cx="634365" cy="634365"/>
          </a:xfrm>
          <a:prstGeom prst="roundRect">
            <a:avLst>
              <a:gd name="adj" fmla="val 144144"/>
            </a:avLst>
          </a:prstGeom>
          <a:solidFill>
            <a:srgbClr val="609DFF"/>
          </a:solidFill>
          <a:ln/>
        </p:spPr>
      </p:sp>
      <p:sp>
        <p:nvSpPr>
          <p:cNvPr id="16" name="Text 14"/>
          <p:cNvSpPr/>
          <p:nvPr/>
        </p:nvSpPr>
        <p:spPr>
          <a:xfrm>
            <a:off x="9843968" y="2538532"/>
            <a:ext cx="3308152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Full Analytics Partnership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9843968" y="2993112"/>
            <a:ext cx="3706177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Ongoing creative + measurement cadence, monthly insight recaps, audience discovery deep-dives.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845820" y="4541996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Delivery Flow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845820" y="5182910"/>
            <a:ext cx="12938760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Brief → Create → Publish → Measure → Improve.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845820" y="5750481"/>
            <a:ext cx="12938760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Editorial fit check: tone, branding, compliance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review: signal validation and next-test plan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845820" y="6725126"/>
            <a:ext cx="12938760" cy="886658"/>
          </a:xfrm>
          <a:prstGeom prst="roundRect">
            <a:avLst>
              <a:gd name="adj" fmla="val 10017"/>
            </a:avLst>
          </a:prstGeom>
          <a:solidFill>
            <a:srgbClr val="001D4D"/>
          </a:solidFill>
          <a:ln/>
        </p:spPr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7040642"/>
            <a:ext cx="264319" cy="211455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1533049" y="6985040"/>
            <a:ext cx="12040076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Clarify package trade-offs—speed vs depth; suggest starting with a Starter to collect initial signals.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7193" y="1625679"/>
            <a:ext cx="5714167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Org — 3-Person Team &amp; Roles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003608" y="2291239"/>
            <a:ext cx="3975973" cy="4312563"/>
          </a:xfrm>
          <a:prstGeom prst="roundRect">
            <a:avLst>
              <a:gd name="adj" fmla="val 2856"/>
            </a:avLst>
          </a:prstGeom>
          <a:solidFill>
            <a:srgbClr val="000000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161246" y="2420779"/>
            <a:ext cx="3660696" cy="1347192"/>
          </a:xfrm>
          <a:prstGeom prst="roundRect">
            <a:avLst>
              <a:gd name="adj" fmla="val 491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26505" y="2586038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Head of Strategy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326505" y="2947630"/>
            <a:ext cx="3330178" cy="655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Responsibility: Sets testing roadmap. Strength: Analytical instincts and big-picture prioritization.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6161246" y="3883104"/>
            <a:ext cx="3660696" cy="1347192"/>
          </a:xfrm>
          <a:prstGeom prst="roundRect">
            <a:avLst>
              <a:gd name="adj" fmla="val 491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26505" y="4048363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Client Lead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326505" y="4409956"/>
            <a:ext cx="3330178" cy="655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Responsibility: Client liaison and scope guard. Strength: Clear communication and expectation management.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10258425" y="2420779"/>
            <a:ext cx="3748802" cy="1347192"/>
          </a:xfrm>
          <a:prstGeom prst="roundRect">
            <a:avLst>
              <a:gd name="adj" fmla="val 491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23684" y="2586038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Creative Lead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423684" y="2947630"/>
            <a:ext cx="3418284" cy="655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Responsibility: Concepts and execution. Strength: Platform-native storytelling and visual craft.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10258425" y="3883104"/>
            <a:ext cx="3748802" cy="1347192"/>
          </a:xfrm>
          <a:prstGeom prst="roundRect">
            <a:avLst>
              <a:gd name="adj" fmla="val 491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423684" y="4048363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Growth/Media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423684" y="4409956"/>
            <a:ext cx="3418284" cy="655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Responsibility: Publishing and audience selection. Strength: Rapid experimentation and signal interpretation.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10258425" y="5345430"/>
            <a:ext cx="3748802" cy="1128832"/>
          </a:xfrm>
          <a:prstGeom prst="roundRect">
            <a:avLst>
              <a:gd name="adj" fmla="val 58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423684" y="5510689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Ops / Coordinator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10423684" y="5872282"/>
            <a:ext cx="3418284" cy="436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Responsibility: Project ops and QA. Strength: Process discipline and delivery reliability.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02544"/>
            <a:ext cx="6163032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PIs, Risks &amp; Mitigations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63798" y="2063710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Starter KPIs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63798" y="2724864"/>
            <a:ext cx="12902803" cy="2029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Watch-through rate — measures creative retention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Engagement rate (likes/comments/shares) — measures resonance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Click-through rate — measures immediate action pull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Save/share rate — measures content value and discoverability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Conversion lift (relative) — measures behavior change vs baseline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63798" y="5078254"/>
            <a:ext cx="311562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Risks &amp; Mitigations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863798" y="5739408"/>
            <a:ext cx="12902803" cy="1187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Risk: Weak early signal — Mitigation: run high-variance creative batch to surface strong hooks quickly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Risk: Audience misread — Mitigation: use small cohort splits and cross-verify engagement patterns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Risk: Creative burnout — Mitigation: refresh assets with new hooks and compress iteration cycles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981</Words>
  <Application>Microsoft Office PowerPoint</Application>
  <PresentationFormat>Custom</PresentationFormat>
  <Paragraphs>117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Ahmed Galal</cp:lastModifiedBy>
  <cp:revision>2</cp:revision>
  <dcterms:created xsi:type="dcterms:W3CDTF">2026-02-18T15:33:37Z</dcterms:created>
  <dcterms:modified xsi:type="dcterms:W3CDTF">2026-02-18T15:37:18Z</dcterms:modified>
</cp:coreProperties>
</file>